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0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C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2" d="100"/>
          <a:sy n="72" d="100"/>
        </p:scale>
        <p:origin x="-778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F93AD-2E78-0A44-97CD-F33C21E45BF2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64C85-883C-F649-80F1-4D1D37A0F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7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Brightness</a:t>
            </a:r>
          </a:p>
          <a:p>
            <a:r>
              <a:rPr lang="en-US" altLang="zh-CN" dirty="0" smtClean="0"/>
              <a:t>Rotation</a:t>
            </a:r>
          </a:p>
          <a:p>
            <a:r>
              <a:rPr lang="zh-CN" altLang="en-US" dirty="0" smtClean="0"/>
              <a:t> </a:t>
            </a:r>
            <a:r>
              <a:rPr lang="zh-CN" altLang="zh-CN" dirty="0" smtClean="0"/>
              <a:t>p</a:t>
            </a:r>
            <a:r>
              <a:rPr lang="en-US" altLang="zh-CN" dirty="0" smtClean="0"/>
              <a:t>roble</a:t>
            </a:r>
            <a:r>
              <a:rPr lang="zh-CN" altLang="en-US" dirty="0" smtClean="0"/>
              <a:t>m </a:t>
            </a:r>
            <a:r>
              <a:rPr lang="zh-CN" altLang="zh-CN" dirty="0" smtClean="0"/>
              <a:t>S</a:t>
            </a:r>
            <a:r>
              <a:rPr lang="en-US" altLang="zh-CN" dirty="0" err="1" smtClean="0"/>
              <a:t>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64C85-883C-F649-80F1-4D1D37A0F7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50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64C85-883C-F649-80F1-4D1D37A0F7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83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64C85-883C-F649-80F1-4D1D37A0F7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76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455613"/>
            <a:ext cx="7772400" cy="1600200"/>
          </a:xfrm>
        </p:spPr>
        <p:txBody>
          <a:bodyPr anchor="b"/>
          <a:lstStyle>
            <a:lvl1pPr algn="ctr">
              <a:defRPr sz="4000">
                <a:latin typeface="Times New Roman" pitchFamily="-112" charset="0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513013"/>
            <a:ext cx="6400800" cy="914400"/>
          </a:xfrm>
        </p:spPr>
        <p:txBody>
          <a:bodyPr/>
          <a:lstStyle>
            <a:lvl1pPr algn="ctr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6172200"/>
            <a:ext cx="9140825" cy="685800"/>
          </a:xfrm>
          <a:prstGeom prst="rect">
            <a:avLst/>
          </a:prstGeom>
          <a:solidFill>
            <a:srgbClr val="9E7E38"/>
          </a:solidFill>
          <a:ln w="9525">
            <a:solidFill>
              <a:srgbClr val="9E7E38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2286000" y="2284413"/>
            <a:ext cx="4570413" cy="0"/>
          </a:xfrm>
          <a:prstGeom prst="line">
            <a:avLst/>
          </a:prstGeom>
          <a:noFill/>
          <a:ln w="25400">
            <a:solidFill>
              <a:srgbClr val="9E7E38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2" name="Picture 10" descr="wf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62300" y="4191000"/>
            <a:ext cx="2819400" cy="1568450"/>
          </a:xfrm>
          <a:prstGeom prst="rect">
            <a:avLst/>
          </a:prstGeom>
          <a:noFill/>
        </p:spPr>
      </p:pic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169025"/>
            <a:ext cx="8229600" cy="685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6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0"/>
            <a:ext cx="2055812" cy="6172200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0"/>
            <a:ext cx="6019800" cy="617220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600200"/>
            <a:ext cx="4037012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600200"/>
            <a:ext cx="822642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Subhead Goes Here</a:t>
            </a:r>
          </a:p>
          <a:p>
            <a:pPr lvl="0"/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9140825" cy="914400"/>
          </a:xfrm>
          <a:prstGeom prst="rect">
            <a:avLst/>
          </a:prstGeom>
          <a:solidFill>
            <a:srgbClr val="9E7E38"/>
          </a:solidFill>
          <a:ln w="9525">
            <a:solidFill>
              <a:srgbClr val="9E7E38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98813" y="0"/>
            <a:ext cx="548481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 GOES HERE</a:t>
            </a: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0"/>
            <a:ext cx="2741613" cy="9144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wfu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28600" y="228600"/>
            <a:ext cx="2293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547688" y="6400800"/>
            <a:ext cx="80438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1165225" indent="-5334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736725" indent="-457200" algn="l" rtl="0" eaLnBrk="1" fontAlgn="base" hangingPunct="1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2232025" indent="-3810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727325" indent="-3810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3184525" indent="-3810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3641725" indent="-3810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4098925" indent="-3810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4556125" indent="-3810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gsawexplorer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file:///\\localhost\Users\b2l\Dropbox\NB\blockPuzzle\blockPuzzle.n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file:///\\localhost\Users\b2l\Dropbox\0CSC391\CSC391-files\SampleCodes\harris.py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www.cs.ubc.ca/~lowe/papers/ijcv04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r>
              <a:rPr lang="zh-CN" altLang="en-US" dirty="0" smtClean="0"/>
              <a:t> </a:t>
            </a:r>
            <a:r>
              <a:rPr lang="en-US" dirty="0" smtClean="0"/>
              <a:t>Description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Rongzhong Li</a:t>
            </a:r>
          </a:p>
          <a:p>
            <a:r>
              <a:rPr lang="en-US" dirty="0"/>
              <a:t>CSC391/691 Fall 2016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19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Distribution</a:t>
            </a:r>
            <a:endParaRPr lang="en-US" dirty="0"/>
          </a:p>
        </p:txBody>
      </p:sp>
      <p:pic>
        <p:nvPicPr>
          <p:cNvPr id="4" name="Content Placeholder 3" descr="Screen Shot 2016-11-15 at 11.52.2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45" b="-17"/>
          <a:stretch/>
        </p:blipFill>
        <p:spPr>
          <a:xfrm>
            <a:off x="4354044" y="1043996"/>
            <a:ext cx="4862400" cy="3081681"/>
          </a:xfrm>
        </p:spPr>
      </p:pic>
      <p:pic>
        <p:nvPicPr>
          <p:cNvPr id="5" name="Picture 4" descr="Empirical_Rule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3" y="914400"/>
            <a:ext cx="4238783" cy="30757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47741" y="52011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Screen Shot 2016-11-16 at 1.03.34 A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5" y="3973425"/>
            <a:ext cx="4293573" cy="2409756"/>
          </a:xfrm>
          <a:prstGeom prst="rect">
            <a:avLst/>
          </a:prstGeom>
        </p:spPr>
      </p:pic>
      <p:pic>
        <p:nvPicPr>
          <p:cNvPr id="10" name="Picture 9" descr="Screen Shot 2016-11-16 at 1.13.46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02" y="4447263"/>
            <a:ext cx="4543907" cy="18223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3073" y="6438268"/>
            <a:ext cx="62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5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0793" y="0"/>
            <a:ext cx="7561627" cy="914400"/>
          </a:xfrm>
        </p:spPr>
        <p:txBody>
          <a:bodyPr/>
          <a:lstStyle/>
          <a:p>
            <a:r>
              <a:rPr lang="en-US" sz="2000" dirty="0" smtClean="0"/>
              <a:t>Difference of Gaussian </a:t>
            </a:r>
            <a:r>
              <a:rPr lang="en-US" altLang="zh-CN" sz="2000" dirty="0" smtClean="0"/>
              <a:t>≈</a:t>
            </a:r>
            <a:r>
              <a:rPr lang="en-US" sz="2000" dirty="0" smtClean="0"/>
              <a:t> </a:t>
            </a:r>
            <a:r>
              <a:rPr lang="en-US" sz="2000" dirty="0" err="1" smtClean="0"/>
              <a:t>Laplacian</a:t>
            </a:r>
            <a:r>
              <a:rPr lang="en-US" sz="2000" dirty="0" smtClean="0"/>
              <a:t> of Gaussian</a:t>
            </a:r>
            <a:endParaRPr lang="en-US" sz="2000" dirty="0"/>
          </a:p>
        </p:txBody>
      </p:sp>
      <p:pic>
        <p:nvPicPr>
          <p:cNvPr id="6" name="Content Placeholder 5" descr="graph-dog.pn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5" b="7315"/>
          <a:stretch>
            <a:fillRect/>
          </a:stretch>
        </p:blipFill>
        <p:spPr>
          <a:xfrm rot="10800000">
            <a:off x="203642" y="3991574"/>
            <a:ext cx="3002644" cy="1668779"/>
          </a:xfrm>
        </p:spPr>
      </p:pic>
      <p:pic>
        <p:nvPicPr>
          <p:cNvPr id="4" name="Picture 3" descr="Screen Shot 2016-11-16 at 3.20.24 A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2" y="914400"/>
            <a:ext cx="8688387" cy="2837739"/>
          </a:xfrm>
          <a:prstGeom prst="rect">
            <a:avLst/>
          </a:prstGeom>
        </p:spPr>
      </p:pic>
      <p:pic>
        <p:nvPicPr>
          <p:cNvPr id="5" name="Picture 4" descr="Screen Shot 2016-11-16 at 3.26.53 A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045" y="3752139"/>
            <a:ext cx="5556984" cy="22937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3467" y="6427640"/>
            <a:ext cx="139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79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8813" y="151196"/>
            <a:ext cx="5680618" cy="914400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cale </a:t>
            </a:r>
            <a:r>
              <a:rPr lang="en-US" dirty="0"/>
              <a:t>S</a:t>
            </a:r>
            <a:r>
              <a:rPr lang="en-US" dirty="0" smtClean="0"/>
              <a:t>pace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6-11-16 at 3.31.07 AM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44" y="1198295"/>
            <a:ext cx="6780972" cy="49739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940" y="6424412"/>
            <a:ext cx="176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Lowe, David G. </a:t>
            </a:r>
          </a:p>
        </p:txBody>
      </p:sp>
    </p:spTree>
    <p:extLst>
      <p:ext uri="{BB962C8B-B14F-4D97-AF65-F5344CB8AC3E}">
        <p14:creationId xmlns:p14="http://schemas.microsoft.com/office/powerpoint/2010/main" val="399248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0311" y="0"/>
            <a:ext cx="5484812" cy="914400"/>
          </a:xfrm>
        </p:spPr>
        <p:txBody>
          <a:bodyPr/>
          <a:lstStyle/>
          <a:p>
            <a:r>
              <a:rPr lang="en-US" dirty="0" err="1"/>
              <a:t>Keypoint</a:t>
            </a:r>
            <a:r>
              <a:rPr lang="en-US" dirty="0"/>
              <a:t> </a:t>
            </a:r>
            <a:r>
              <a:rPr lang="en-US" dirty="0" smtClean="0"/>
              <a:t>Localization in Scale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56" y="5070104"/>
            <a:ext cx="8137782" cy="1149091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b="0" dirty="0" smtClean="0"/>
              <a:t>Search for local </a:t>
            </a:r>
            <a:r>
              <a:rPr lang="en-US" sz="2000" b="0" dirty="0" err="1" smtClean="0"/>
              <a:t>extrema</a:t>
            </a:r>
            <a:r>
              <a:rPr lang="en-US" sz="2000" b="0" dirty="0" smtClean="0"/>
              <a:t> (</a:t>
            </a:r>
            <a:r>
              <a:rPr lang="en-US" sz="2000" b="0" dirty="0"/>
              <a:t>Maxima and Minima</a:t>
            </a:r>
            <a:r>
              <a:rPr lang="en-US" sz="2000" b="0" dirty="0" smtClean="0"/>
              <a:t>) as good features</a:t>
            </a:r>
          </a:p>
          <a:p>
            <a:pPr marL="342900" indent="-342900">
              <a:buFont typeface="Arial"/>
              <a:buChar char="•"/>
            </a:pPr>
            <a:endParaRPr lang="en-US" sz="2000" b="0" dirty="0" smtClean="0"/>
          </a:p>
          <a:p>
            <a:pPr marL="342900" indent="-342900">
              <a:buFont typeface="Arial"/>
              <a:buChar char="•"/>
            </a:pPr>
            <a:r>
              <a:rPr lang="en-US" sz="2000" b="0" dirty="0" smtClean="0"/>
              <a:t>Discard weak or edge points</a:t>
            </a:r>
            <a:endParaRPr lang="en-US" sz="2000" b="0" dirty="0"/>
          </a:p>
        </p:txBody>
      </p:sp>
      <p:pic>
        <p:nvPicPr>
          <p:cNvPr id="4" name="Picture 3" descr="Screen Shot 2016-11-16 at 3.34.19 AM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6" y="914400"/>
            <a:ext cx="4509004" cy="4146758"/>
          </a:xfrm>
          <a:prstGeom prst="rect">
            <a:avLst/>
          </a:prstGeom>
        </p:spPr>
      </p:pic>
      <p:sp>
        <p:nvSpPr>
          <p:cNvPr id="10" name="Half Frame 9"/>
          <p:cNvSpPr/>
          <p:nvPr/>
        </p:nvSpPr>
        <p:spPr bwMode="auto">
          <a:xfrm rot="6060454">
            <a:off x="5472794" y="2227620"/>
            <a:ext cx="2217338" cy="1874831"/>
          </a:xfrm>
          <a:prstGeom prst="halfFrame">
            <a:avLst>
              <a:gd name="adj1" fmla="val 25266"/>
              <a:gd name="adj2" fmla="val 23656"/>
            </a:avLst>
          </a:prstGeom>
          <a:solidFill>
            <a:srgbClr val="19C88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6692378" y="1683316"/>
            <a:ext cx="201544" cy="1048801"/>
          </a:xfrm>
          <a:prstGeom prst="straightConnector1">
            <a:avLst/>
          </a:prstGeom>
          <a:noFill/>
          <a:ln w="76200" cap="flat" cmpd="sng" algn="ctr">
            <a:solidFill>
              <a:srgbClr val="4C496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6289826" y="2230191"/>
            <a:ext cx="1208191" cy="199881"/>
          </a:xfrm>
          <a:prstGeom prst="straightConnector1">
            <a:avLst/>
          </a:prstGeom>
          <a:noFill/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Oval 19"/>
          <p:cNvSpPr/>
          <p:nvPr/>
        </p:nvSpPr>
        <p:spPr bwMode="auto">
          <a:xfrm>
            <a:off x="6651705" y="2167405"/>
            <a:ext cx="262667" cy="262667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3940" y="6424412"/>
            <a:ext cx="176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Lowe, David G. </a:t>
            </a:r>
          </a:p>
        </p:txBody>
      </p:sp>
    </p:spTree>
    <p:extLst>
      <p:ext uri="{BB962C8B-B14F-4D97-AF65-F5344CB8AC3E}">
        <p14:creationId xmlns:p14="http://schemas.microsoft.com/office/powerpoint/2010/main" val="290886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1-16 at 3.49.43 AM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88" y="1017696"/>
            <a:ext cx="8524608" cy="53764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40" y="6424412"/>
            <a:ext cx="176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Lowe, David G. 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795316" y="4586280"/>
            <a:ext cx="2918546" cy="251994"/>
          </a:xfrm>
          <a:prstGeom prst="rect">
            <a:avLst/>
          </a:prstGeom>
          <a:solidFill>
            <a:srgbClr val="FF00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35457" y="5071311"/>
            <a:ext cx="753843" cy="251994"/>
          </a:xfrm>
          <a:prstGeom prst="rect">
            <a:avLst/>
          </a:prstGeom>
          <a:solidFill>
            <a:srgbClr val="FF00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713396" y="5313227"/>
            <a:ext cx="917171" cy="251994"/>
          </a:xfrm>
          <a:prstGeom prst="rect">
            <a:avLst/>
          </a:prstGeom>
          <a:solidFill>
            <a:srgbClr val="FF00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093213" y="5565221"/>
            <a:ext cx="1601314" cy="251994"/>
          </a:xfrm>
          <a:prstGeom prst="rect">
            <a:avLst/>
          </a:prstGeom>
          <a:solidFill>
            <a:srgbClr val="FF00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57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Descriptor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1-16 at 4.05.29 AM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0" y="1719562"/>
            <a:ext cx="8683625" cy="4351840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 bwMode="auto">
          <a:xfrm>
            <a:off x="4716885" y="1491800"/>
            <a:ext cx="1824264" cy="751907"/>
          </a:xfrm>
          <a:prstGeom prst="downArrow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-112" charset="0"/>
              </a:rPr>
              <a:t>Major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-112" charset="0"/>
              </a:rPr>
              <a:t>Direction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07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Stitching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1-16 at 4.11.49 AM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74" y="954720"/>
            <a:ext cx="6980172" cy="542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3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Stitching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576" y="1600200"/>
            <a:ext cx="3194984" cy="457200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Direct Stitching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r>
              <a:rPr lang="en-US" sz="2000" b="0" dirty="0" smtClean="0"/>
              <a:t>	g1+g2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Adjust Brightness</a:t>
            </a:r>
          </a:p>
          <a:p>
            <a:r>
              <a:rPr lang="en-US" sz="2000" b="1" dirty="0" smtClean="0">
                <a:ea typeface="+mn-ea"/>
                <a:cs typeface="+mn-cs"/>
              </a:rPr>
              <a:t>	</a:t>
            </a:r>
            <a:r>
              <a:rPr lang="en-US" sz="2000" b="0" dirty="0" smtClean="0">
                <a:ea typeface="+mn-ea"/>
                <a:cs typeface="+mn-cs"/>
              </a:rPr>
              <a:t>f(g1)+f(g2)</a:t>
            </a:r>
            <a:endParaRPr lang="en-US" sz="2000" b="0" dirty="0">
              <a:ea typeface="+mn-ea"/>
              <a:cs typeface="+mn-cs"/>
            </a:endParaRPr>
          </a:p>
        </p:txBody>
      </p:sp>
      <p:pic>
        <p:nvPicPr>
          <p:cNvPr id="4" name="Picture 3" descr="Screen Shot 2016-11-16 at 4.12.03 AM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02" y="3800060"/>
            <a:ext cx="5527736" cy="2603974"/>
          </a:xfrm>
          <a:prstGeom prst="rect">
            <a:avLst/>
          </a:prstGeom>
        </p:spPr>
      </p:pic>
      <p:pic>
        <p:nvPicPr>
          <p:cNvPr id="5" name="Picture 4" descr="Screen Shot 2016-11-16 at 4.13.40 A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02" y="1194285"/>
            <a:ext cx="5506991" cy="26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0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Keypoint</a:t>
            </a:r>
            <a:r>
              <a:rPr lang="en-US" dirty="0" smtClean="0"/>
              <a:t>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1-16 at 3.57.31 AM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6472"/>
            <a:ext cx="9144000" cy="46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4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8176" b="8176"/>
          <a:stretch>
            <a:fillRect/>
          </a:stretch>
        </p:blipFill>
        <p:spPr>
          <a:xfrm>
            <a:off x="266540" y="4336258"/>
            <a:ext cx="3457345" cy="1921489"/>
          </a:xfrm>
        </p:spPr>
      </p:pic>
      <p:pic>
        <p:nvPicPr>
          <p:cNvPr id="4" name="Picture 3" descr="incremental_sf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0" y="1259580"/>
            <a:ext cx="3436464" cy="2551389"/>
          </a:xfrm>
          <a:prstGeom prst="rect">
            <a:avLst/>
          </a:prstGeom>
        </p:spPr>
      </p:pic>
      <p:pic>
        <p:nvPicPr>
          <p:cNvPr id="6" name="Picture 5" descr="Screen Shot 2016-11-16 at 4.20.50 AM.png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"/>
          <a:stretch/>
        </p:blipFill>
        <p:spPr>
          <a:xfrm>
            <a:off x="3882167" y="1115038"/>
            <a:ext cx="5045010" cy="525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2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Jigsaw Puzzle Games</a:t>
            </a:r>
            <a:endParaRPr lang="en-US" dirty="0"/>
          </a:p>
        </p:txBody>
      </p:sp>
      <p:pic>
        <p:nvPicPr>
          <p:cNvPr id="4" name="Picture 3" descr="Screen Shot 2016-10-26 at 2.41.18 AM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5334"/>
            <a:ext cx="9144000" cy="6019876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6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6 at 9.16.12 AM.png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86" y="1062873"/>
            <a:ext cx="7059881" cy="55259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you solve the problem?</a:t>
            </a:r>
            <a:endParaRPr lang="en-US" dirty="0"/>
          </a:p>
        </p:txBody>
      </p:sp>
      <p:pic>
        <p:nvPicPr>
          <p:cNvPr id="5" name="Content Placeholder 4" descr="Screen Shot 2016-10-26 at 9.22.30 AM.png"/>
          <p:cNvPicPr>
            <a:picLocks noGrp="1" noChangeAspect="1"/>
          </p:cNvPicPr>
          <p:nvPr>
            <p:ph idx="1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7" b="16477"/>
          <a:stretch>
            <a:fillRect/>
          </a:stretch>
        </p:blipFill>
        <p:spPr>
          <a:xfrm>
            <a:off x="1106871" y="1801754"/>
            <a:ext cx="7200986" cy="4002091"/>
          </a:xfrm>
        </p:spPr>
      </p:pic>
    </p:spTree>
    <p:extLst>
      <p:ext uri="{BB962C8B-B14F-4D97-AF65-F5344CB8AC3E}">
        <p14:creationId xmlns:p14="http://schemas.microsoft.com/office/powerpoint/2010/main" val="406332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Feature of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0806" y="1391437"/>
            <a:ext cx="1941852" cy="4572000"/>
          </a:xfrm>
        </p:spPr>
        <p:txBody>
          <a:bodyPr/>
          <a:lstStyle/>
          <a:p>
            <a:r>
              <a:rPr lang="en-US" altLang="zh-CN" dirty="0" smtClean="0"/>
              <a:t>Flat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Region</a:t>
            </a:r>
          </a:p>
          <a:p>
            <a:endParaRPr lang="en-US" dirty="0"/>
          </a:p>
          <a:p>
            <a:endParaRPr lang="en-US" altLang="zh-CN" dirty="0" smtClean="0"/>
          </a:p>
          <a:p>
            <a:r>
              <a:rPr lang="en-US" altLang="zh-CN" dirty="0" smtClean="0"/>
              <a:t>Edge</a:t>
            </a:r>
          </a:p>
          <a:p>
            <a:endParaRPr lang="en-US" dirty="0"/>
          </a:p>
          <a:p>
            <a:endParaRPr lang="en-US" altLang="zh-CN" dirty="0" smtClean="0"/>
          </a:p>
          <a:p>
            <a:r>
              <a:rPr lang="en-US" altLang="zh-CN" dirty="0" smtClean="0"/>
              <a:t>Corner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Feature</a:t>
            </a:r>
            <a:endParaRPr lang="en-US" dirty="0"/>
          </a:p>
        </p:txBody>
      </p:sp>
      <p:pic>
        <p:nvPicPr>
          <p:cNvPr id="4" name="Picture 3" descr="che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73" y="1055993"/>
            <a:ext cx="5248354" cy="5248354"/>
          </a:xfrm>
          <a:prstGeom prst="rect">
            <a:avLst/>
          </a:prstGeom>
        </p:spPr>
      </p:pic>
      <p:pic>
        <p:nvPicPr>
          <p:cNvPr id="5" name="Picture 4" descr="Screen Shot 2016-10-26 at 3.03.2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336" y="3410025"/>
            <a:ext cx="876300" cy="7366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Picture 5" descr="Screen Shot 2016-10-26 at 3.03.46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887" y="1497746"/>
            <a:ext cx="533400" cy="5207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 descr="Screen Shot 2016-10-26 at 3.03.5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359" y="1237396"/>
            <a:ext cx="533400" cy="5207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Picture 7" descr="Screen Shot 2016-10-26 at 3.04.02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359" y="2235396"/>
            <a:ext cx="889000" cy="4318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Picture 8" descr="Screen Shot 2016-10-26 at 3.04.08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19" y="2542944"/>
            <a:ext cx="469900" cy="7874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" name="Picture 9" descr="Screen Shot 2016-10-26 at 3.04.13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57" y="4417179"/>
            <a:ext cx="1079500" cy="8001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Picture 10" descr="Screen Shot 2016-10-26 at 3.04.32 A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358" y="5393329"/>
            <a:ext cx="673100" cy="7112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2683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8813" y="-120939"/>
            <a:ext cx="5484812" cy="91440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Harris Corner Detection</a:t>
            </a:r>
            <a:endParaRPr lang="en-US" dirty="0"/>
          </a:p>
        </p:txBody>
      </p:sp>
      <p:pic>
        <p:nvPicPr>
          <p:cNvPr id="4" name="Picture 3" descr="Screen Shot 2016-10-26 at 3.09.38 AM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38" y="1317520"/>
            <a:ext cx="7800999" cy="1213024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56228" y="2499312"/>
            <a:ext cx="4620340" cy="2882274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Window function: </a:t>
            </a:r>
          </a:p>
          <a:p>
            <a:r>
              <a:rPr lang="en-US" sz="2000" dirty="0" smtClean="0"/>
              <a:t>    Square or Gaussian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Sum of intensity change: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Rotation invariant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Complexity: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Point-point comparison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Need better targets</a:t>
            </a:r>
            <a:endParaRPr lang="en-US" sz="2000" dirty="0"/>
          </a:p>
        </p:txBody>
      </p:sp>
      <p:pic>
        <p:nvPicPr>
          <p:cNvPr id="22" name="Picture 21" descr="Screen Shot 2016-10-26 at 9.11.23 A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479" y="2821803"/>
            <a:ext cx="5823464" cy="28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2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6 at 3.09.38 AM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38" y="914400"/>
            <a:ext cx="7800999" cy="12130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1734" y="6386119"/>
            <a:ext cx="2365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Cite: Richard </a:t>
            </a:r>
            <a:r>
              <a:rPr lang="en-US" dirty="0" err="1"/>
              <a:t>Szeliski</a:t>
            </a:r>
            <a:endParaRPr lang="en-US" dirty="0"/>
          </a:p>
        </p:txBody>
      </p:sp>
      <p:pic>
        <p:nvPicPr>
          <p:cNvPr id="11" name="Picture 10" descr="Screen Shot 2016-10-26 at 8.48.38 A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88" y="1914533"/>
            <a:ext cx="6898434" cy="974572"/>
          </a:xfrm>
          <a:prstGeom prst="rect">
            <a:avLst/>
          </a:prstGeom>
        </p:spPr>
      </p:pic>
      <p:pic>
        <p:nvPicPr>
          <p:cNvPr id="12" name="Picture 11" descr="Screen Shot 2016-10-26 at 8.48.57 A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31" y="2754427"/>
            <a:ext cx="6620232" cy="2660934"/>
          </a:xfrm>
          <a:prstGeom prst="rect">
            <a:avLst/>
          </a:prstGeom>
        </p:spPr>
      </p:pic>
      <p:pic>
        <p:nvPicPr>
          <p:cNvPr id="13" name="Picture 12" descr="Screen Shot 2016-10-26 at 8.49.06 AM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4" y="5395337"/>
            <a:ext cx="3250779" cy="908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Screen Shot 2016-10-26 at 8.49.12 AM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860" y="5421893"/>
            <a:ext cx="2820818" cy="9426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/>
          <p:cNvCxnSpPr>
            <a:stCxn id="13" idx="0"/>
          </p:cNvCxnSpPr>
          <p:nvPr/>
        </p:nvCxnSpPr>
        <p:spPr bwMode="auto">
          <a:xfrm flipV="1">
            <a:off x="1847124" y="4615671"/>
            <a:ext cx="2385976" cy="77966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14" idx="1"/>
          </p:cNvCxnSpPr>
          <p:nvPr/>
        </p:nvCxnSpPr>
        <p:spPr bwMode="auto">
          <a:xfrm flipH="1" flipV="1">
            <a:off x="3769475" y="5395337"/>
            <a:ext cx="1553385" cy="497883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144594" y="0"/>
            <a:ext cx="5821243" cy="914400"/>
          </a:xfrm>
        </p:spPr>
        <p:txBody>
          <a:bodyPr/>
          <a:lstStyle/>
          <a:p>
            <a:r>
              <a:rPr lang="en-US" dirty="0" smtClean="0"/>
              <a:t>Minimization using Auto-Correction Matrix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40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646" y="0"/>
            <a:ext cx="5821243" cy="914400"/>
          </a:xfrm>
        </p:spPr>
        <p:txBody>
          <a:bodyPr/>
          <a:lstStyle/>
          <a:p>
            <a:r>
              <a:rPr lang="en-US" dirty="0" smtClean="0"/>
              <a:t>Eigenvalue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21603" y="3895438"/>
            <a:ext cx="6841445" cy="723901"/>
          </a:xfrm>
        </p:spPr>
        <p:txBody>
          <a:bodyPr/>
          <a:lstStyle/>
          <a:p>
            <a:r>
              <a:rPr lang="en-US" sz="2800" dirty="0" smtClean="0"/>
              <a:t>Scoring function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Harris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Triggs</a:t>
            </a:r>
            <a:endParaRPr lang="en-US" dirty="0"/>
          </a:p>
        </p:txBody>
      </p:sp>
      <p:pic>
        <p:nvPicPr>
          <p:cNvPr id="5" name="Picture 4" descr="Screen Shot 2016-10-26 at 9.03.44 AM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646" y="4777266"/>
            <a:ext cx="5029200" cy="723900"/>
          </a:xfrm>
          <a:prstGeom prst="rect">
            <a:avLst/>
          </a:prstGeom>
        </p:spPr>
      </p:pic>
      <p:pic>
        <p:nvPicPr>
          <p:cNvPr id="6" name="Picture 5" descr="Screen Shot 2016-10-26 at 9.04.03 A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488" y="5736116"/>
            <a:ext cx="1282700" cy="469900"/>
          </a:xfrm>
          <a:prstGeom prst="rect">
            <a:avLst/>
          </a:prstGeom>
        </p:spPr>
      </p:pic>
      <p:pic>
        <p:nvPicPr>
          <p:cNvPr id="7" name="Picture 6" descr="Screen Shot 2016-10-26 at 9.05.02 A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86" y="837306"/>
            <a:ext cx="6238660" cy="322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1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OpenCV</a:t>
            </a:r>
            <a:r>
              <a:rPr lang="en-US" dirty="0" smtClean="0"/>
              <a:t>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464" y="1023073"/>
            <a:ext cx="8226425" cy="4572000"/>
          </a:xfrm>
        </p:spPr>
        <p:txBody>
          <a:bodyPr/>
          <a:lstStyle/>
          <a:p>
            <a:r>
              <a:rPr lang="en-US" sz="2800" dirty="0">
                <a:hlinkClick r:id="rId2" action="ppaction://hlinkfile"/>
              </a:rPr>
              <a:t>c</a:t>
            </a:r>
            <a:r>
              <a:rPr lang="en-US" sz="2800" dirty="0" smtClean="0">
                <a:hlinkClick r:id="rId2" action="ppaction://hlinkfile"/>
              </a:rPr>
              <a:t>v2.cornerHarris(</a:t>
            </a:r>
            <a:r>
              <a:rPr lang="en-US" sz="2800" dirty="0" err="1" smtClean="0">
                <a:hlinkClick r:id="rId2" action="ppaction://hlinkfile"/>
              </a:rPr>
              <a:t>img</a:t>
            </a:r>
            <a:r>
              <a:rPr lang="en-US" sz="2800" dirty="0" smtClean="0">
                <a:hlinkClick r:id="rId2" action="ppaction://hlinkfile"/>
              </a:rPr>
              <a:t>, </a:t>
            </a:r>
            <a:r>
              <a:rPr lang="en-US" sz="2800" dirty="0" err="1" smtClean="0">
                <a:hlinkClick r:id="rId2" action="ppaction://hlinkfile"/>
              </a:rPr>
              <a:t>blockSize</a:t>
            </a:r>
            <a:r>
              <a:rPr lang="en-US" sz="2800" dirty="0" smtClean="0">
                <a:hlinkClick r:id="rId2" action="ppaction://hlinkfile"/>
              </a:rPr>
              <a:t>, </a:t>
            </a:r>
            <a:r>
              <a:rPr lang="en-US" sz="2800" dirty="0" err="1" smtClean="0">
                <a:hlinkClick r:id="rId2" action="ppaction://hlinkfile"/>
              </a:rPr>
              <a:t>ksize</a:t>
            </a:r>
            <a:r>
              <a:rPr lang="en-US" sz="2800" dirty="0" smtClean="0">
                <a:hlinkClick r:id="rId2" action="ppaction://hlinkfile"/>
              </a:rPr>
              <a:t>, k)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img</a:t>
            </a:r>
            <a:r>
              <a:rPr lang="en-US" b="0" dirty="0" smtClean="0"/>
              <a:t> </a:t>
            </a:r>
            <a:r>
              <a:rPr lang="en-US" b="0" dirty="0"/>
              <a:t>- Input image, it should be </a:t>
            </a:r>
            <a:r>
              <a:rPr lang="en-US" b="0" dirty="0" err="1"/>
              <a:t>grayscale</a:t>
            </a:r>
            <a:r>
              <a:rPr lang="en-US" b="0" dirty="0"/>
              <a:t> and float32 type.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blockSize</a:t>
            </a:r>
            <a:r>
              <a:rPr lang="en-US" b="0" dirty="0"/>
              <a:t> - It is the size of </a:t>
            </a:r>
            <a:r>
              <a:rPr lang="en-US" b="0" dirty="0" err="1"/>
              <a:t>neighbourhood</a:t>
            </a:r>
            <a:r>
              <a:rPr lang="en-US" b="0" dirty="0"/>
              <a:t> considered for corner detection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ksize</a:t>
            </a:r>
            <a:r>
              <a:rPr lang="en-US" b="0" dirty="0"/>
              <a:t> - Aperture parameter of </a:t>
            </a:r>
            <a:r>
              <a:rPr lang="en-US" b="0" dirty="0" err="1"/>
              <a:t>Sobel</a:t>
            </a:r>
            <a:r>
              <a:rPr lang="en-US" b="0" dirty="0"/>
              <a:t> derivative used.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k</a:t>
            </a:r>
            <a:r>
              <a:rPr lang="en-US" b="0" dirty="0"/>
              <a:t> - Harris detector free parameter in the equation</a:t>
            </a:r>
            <a:r>
              <a:rPr lang="en-US" b="0" dirty="0" smtClean="0"/>
              <a:t>.</a:t>
            </a:r>
          </a:p>
          <a:p>
            <a:pPr marL="342900" indent="-342900">
              <a:buFont typeface="Arial"/>
              <a:buChar char="•"/>
            </a:pPr>
            <a:endParaRPr lang="en-US" b="0" dirty="0" smtClean="0"/>
          </a:p>
          <a:p>
            <a:r>
              <a:rPr lang="en-US" sz="2800" dirty="0"/>
              <a:t>cv2.cornerSubPix(</a:t>
            </a:r>
            <a:r>
              <a:rPr lang="en-US" sz="2800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lang="en-US" b="0" dirty="0"/>
              <a:t>For </a:t>
            </a:r>
            <a:r>
              <a:rPr lang="en-US" b="0" dirty="0" smtClean="0"/>
              <a:t>sub-pixel accuracy </a:t>
            </a:r>
            <a:endParaRPr lang="en-US" b="0" dirty="0"/>
          </a:p>
        </p:txBody>
      </p:sp>
      <p:pic>
        <p:nvPicPr>
          <p:cNvPr id="4" name="Picture 3" descr="Screen Shot 2016-10-26 at 9.20.1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25" y="4111776"/>
            <a:ext cx="2548270" cy="232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1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9308" y="10080"/>
            <a:ext cx="6591541" cy="914400"/>
          </a:xfrm>
        </p:spPr>
        <p:txBody>
          <a:bodyPr/>
          <a:lstStyle/>
          <a:p>
            <a:r>
              <a:rPr lang="en-US" dirty="0"/>
              <a:t>Scale-Invariant Feature </a:t>
            </a:r>
            <a:r>
              <a:rPr lang="en-US" dirty="0" smtClean="0"/>
              <a:t>Transform (SIFT)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153" y="4169608"/>
            <a:ext cx="4406902" cy="1777435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altLang="zh-CN" dirty="0" smtClean="0"/>
              <a:t>Rotation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Invariance</a:t>
            </a:r>
          </a:p>
          <a:p>
            <a:pPr marL="342900" indent="-342900">
              <a:buFont typeface="Arial"/>
              <a:buChar char="•"/>
            </a:pPr>
            <a:endParaRPr lang="en-US" altLang="zh-CN" dirty="0"/>
          </a:p>
          <a:p>
            <a:pPr marL="342900" indent="-342900">
              <a:buFont typeface="Arial"/>
              <a:buChar char="•"/>
            </a:pPr>
            <a:r>
              <a:rPr lang="en-US" altLang="zh-CN" dirty="0" smtClean="0"/>
              <a:t>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Invariance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1084" y="6432115"/>
            <a:ext cx="6167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Lowe, David G. </a:t>
            </a:r>
            <a:r>
              <a:rPr lang="en-US" sz="1400" dirty="0">
                <a:hlinkClick r:id="rId2"/>
              </a:rPr>
              <a:t>"Distinctive image features from scale-invariant keypoints</a:t>
            </a:r>
            <a:r>
              <a:rPr lang="en-US" sz="1400" dirty="0" smtClean="0">
                <a:hlinkClick r:id="rId2"/>
              </a:rPr>
              <a:t>.”</a:t>
            </a:r>
            <a:endParaRPr lang="en-US" sz="1400" dirty="0" smtClean="0"/>
          </a:p>
        </p:txBody>
      </p:sp>
      <p:pic>
        <p:nvPicPr>
          <p:cNvPr id="5" name="Picture 4" descr="Screen Shot 2016-11-16 at 1.19.01 A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84" y="1158788"/>
            <a:ext cx="4102076" cy="1868561"/>
          </a:xfrm>
          <a:prstGeom prst="rect">
            <a:avLst/>
          </a:prstGeom>
        </p:spPr>
      </p:pic>
      <p:pic>
        <p:nvPicPr>
          <p:cNvPr id="6" name="Picture 5" descr="Screen Shot 2016-11-16 at 3.07.55 A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291" y="1239428"/>
            <a:ext cx="5127188" cy="4878974"/>
          </a:xfrm>
          <a:prstGeom prst="rect">
            <a:avLst/>
          </a:prstGeom>
        </p:spPr>
      </p:pic>
      <p:pic>
        <p:nvPicPr>
          <p:cNvPr id="7" name="Picture 6" descr="Screen Shot 2016-11-16 at 1.19.01 AM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1" r="82279" b="27220"/>
          <a:stretch/>
        </p:blipFill>
        <p:spPr>
          <a:xfrm rot="7425675">
            <a:off x="1034022" y="2946078"/>
            <a:ext cx="726919" cy="91725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 bwMode="auto">
          <a:xfrm rot="4158332">
            <a:off x="745760" y="2472222"/>
            <a:ext cx="825446" cy="482960"/>
          </a:xfrm>
          <a:prstGeom prst="rightArrow">
            <a:avLst/>
          </a:prstGeom>
          <a:solidFill>
            <a:srgbClr val="19C888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660617" y="1208830"/>
            <a:ext cx="1684743" cy="1684743"/>
          </a:xfrm>
          <a:prstGeom prst="rect">
            <a:avLst/>
          </a:prstGeom>
          <a:solidFill>
            <a:srgbClr val="CCFFCC">
              <a:alpha val="5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57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fu">
  <a:themeElements>
    <a:clrScheme name="">
      <a:dk1>
        <a:srgbClr val="9E7E38"/>
      </a:dk1>
      <a:lt1>
        <a:srgbClr val="FFFDE8"/>
      </a:lt1>
      <a:dk2>
        <a:srgbClr val="FFFDE8"/>
      </a:dk2>
      <a:lt2>
        <a:srgbClr val="767462"/>
      </a:lt2>
      <a:accent1>
        <a:srgbClr val="983222"/>
      </a:accent1>
      <a:accent2>
        <a:srgbClr val="55517B"/>
      </a:accent2>
      <a:accent3>
        <a:srgbClr val="FFFEF2"/>
      </a:accent3>
      <a:accent4>
        <a:srgbClr val="866B2E"/>
      </a:accent4>
      <a:accent5>
        <a:srgbClr val="CAADAB"/>
      </a:accent5>
      <a:accent6>
        <a:srgbClr val="4C496F"/>
      </a:accent6>
      <a:hlink>
        <a:srgbClr val="44697D"/>
      </a:hlink>
      <a:folHlink>
        <a:srgbClr val="662046"/>
      </a:folHlink>
    </a:clrScheme>
    <a:fontScheme name="wf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</a:defRPr>
        </a:defPPr>
      </a:lstStyle>
    </a:lnDef>
  </a:objectDefaults>
  <a:extraClrSchemeLst>
    <a:extraClrScheme>
      <a:clrScheme name="wf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fu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fu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fu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fu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fu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13">
        <a:dk1>
          <a:srgbClr val="336699"/>
        </a:dk1>
        <a:lt1>
          <a:srgbClr val="FFFDE8"/>
        </a:lt1>
        <a:dk2>
          <a:srgbClr val="000000"/>
        </a:dk2>
        <a:lt2>
          <a:srgbClr val="FFFDE8"/>
        </a:lt2>
        <a:accent1>
          <a:srgbClr val="9E7E38"/>
        </a:accent1>
        <a:accent2>
          <a:srgbClr val="468A4B"/>
        </a:accent2>
        <a:accent3>
          <a:srgbClr val="AAAAAA"/>
        </a:accent3>
        <a:accent4>
          <a:srgbClr val="DAD8C6"/>
        </a:accent4>
        <a:accent5>
          <a:srgbClr val="CCC0AE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14">
        <a:dk1>
          <a:srgbClr val="9E7E38"/>
        </a:dk1>
        <a:lt1>
          <a:srgbClr val="FFFDE8"/>
        </a:lt1>
        <a:dk2>
          <a:srgbClr val="FFFDE8"/>
        </a:dk2>
        <a:lt2>
          <a:srgbClr val="336699"/>
        </a:lt2>
        <a:accent1>
          <a:srgbClr val="9E7E38"/>
        </a:accent1>
        <a:accent2>
          <a:srgbClr val="468A4B"/>
        </a:accent2>
        <a:accent3>
          <a:srgbClr val="FFFEF2"/>
        </a:accent3>
        <a:accent4>
          <a:srgbClr val="866B2E"/>
        </a:accent4>
        <a:accent5>
          <a:srgbClr val="CCC0AE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fu 15">
        <a:dk1>
          <a:srgbClr val="336699"/>
        </a:dk1>
        <a:lt1>
          <a:srgbClr val="FFFFFF"/>
        </a:lt1>
        <a:dk2>
          <a:srgbClr val="FFFDE8"/>
        </a:dk2>
        <a:lt2>
          <a:srgbClr val="FFFDE8"/>
        </a:lt2>
        <a:accent1>
          <a:srgbClr val="9E7E38"/>
        </a:accent1>
        <a:accent2>
          <a:srgbClr val="468A4B"/>
        </a:accent2>
        <a:accent3>
          <a:srgbClr val="FFFEF2"/>
        </a:accent3>
        <a:accent4>
          <a:srgbClr val="DADADA"/>
        </a:accent4>
        <a:accent5>
          <a:srgbClr val="CCC0AE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16">
        <a:dk1>
          <a:srgbClr val="4D4D4D"/>
        </a:dk1>
        <a:lt1>
          <a:srgbClr val="FFFDE8"/>
        </a:lt1>
        <a:dk2>
          <a:srgbClr val="000000"/>
        </a:dk2>
        <a:lt2>
          <a:srgbClr val="FFFDE8"/>
        </a:lt2>
        <a:accent1>
          <a:srgbClr val="9E7E38"/>
        </a:accent1>
        <a:accent2>
          <a:srgbClr val="468A4B"/>
        </a:accent2>
        <a:accent3>
          <a:srgbClr val="AAAAAA"/>
        </a:accent3>
        <a:accent4>
          <a:srgbClr val="DAD8C6"/>
        </a:accent4>
        <a:accent5>
          <a:srgbClr val="CCC0AE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wfu.thmx</Template>
  <TotalTime>755</TotalTime>
  <Words>230</Words>
  <Application>Microsoft Office PowerPoint</Application>
  <PresentationFormat>On-screen Show (4:3)</PresentationFormat>
  <Paragraphs>84</Paragraphs>
  <Slides>19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wfu</vt:lpstr>
      <vt:lpstr>Features Description and Detection</vt:lpstr>
      <vt:lpstr>Jigsaw Puzzle Games</vt:lpstr>
      <vt:lpstr>How did you solve the problem?</vt:lpstr>
      <vt:lpstr>Good Feature of an Image</vt:lpstr>
      <vt:lpstr> Harris Corner Detection</vt:lpstr>
      <vt:lpstr>Minimization using Auto-Correction Matrix </vt:lpstr>
      <vt:lpstr>Eigenvalue Analysis</vt:lpstr>
      <vt:lpstr>OpenCV Functions</vt:lpstr>
      <vt:lpstr>Scale-Invariant Feature Transform (SIFT)</vt:lpstr>
      <vt:lpstr>Gaussian Distribution</vt:lpstr>
      <vt:lpstr>Difference of Gaussian ≈ Laplacian of Gaussian</vt:lpstr>
      <vt:lpstr>Scale Space  </vt:lpstr>
      <vt:lpstr>Keypoint Localization in Scale Space</vt:lpstr>
      <vt:lpstr>Keypoint Descriptor</vt:lpstr>
      <vt:lpstr>Generating Descriptor</vt:lpstr>
      <vt:lpstr>Image Stitching</vt:lpstr>
      <vt:lpstr>Image Stitching</vt:lpstr>
      <vt:lpstr>Keypoint Matching</vt:lpstr>
      <vt:lpstr>Structure from Motion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Features Description and Detection</dc:title>
  <dc:creator>Rz Li</dc:creator>
  <cp:lastModifiedBy>Sindhu</cp:lastModifiedBy>
  <cp:revision>25</cp:revision>
  <dcterms:created xsi:type="dcterms:W3CDTF">2016-10-26T05:58:52Z</dcterms:created>
  <dcterms:modified xsi:type="dcterms:W3CDTF">2020-02-03T09:18:44Z</dcterms:modified>
</cp:coreProperties>
</file>